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png"/>
  <Override PartName="/ppt/media/image15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62" r:id="rId4"/>
    <p:sldId id="259" r:id="rId5"/>
    <p:sldId id="261" r:id="rId6"/>
    <p:sldId id="263" r:id="rId7"/>
    <p:sldId id="264" r:id="rId8"/>
    <p:sldId id="265" r:id="rId9"/>
    <p:sldId id="269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B3A13B2-4DF2-4745-98E4-E28932F8F07F}">
          <p14:sldIdLst>
            <p14:sldId id="257"/>
            <p14:sldId id="258"/>
          </p14:sldIdLst>
        </p14:section>
        <p14:section name="Introduction" id="{4CC9ABBC-3E11-154E-861F-158D4D8B43CB}">
          <p14:sldIdLst>
            <p14:sldId id="262"/>
            <p14:sldId id="259"/>
            <p14:sldId id="261"/>
            <p14:sldId id="263"/>
            <p14:sldId id="264"/>
          </p14:sldIdLst>
        </p14:section>
        <p14:section name="Background" id="{EBD042DC-228E-F446-86FD-28BEF3E3D883}">
          <p14:sldIdLst>
            <p14:sldId id="265"/>
            <p14:sldId id="269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90"/>
    <p:restoredTop sz="94674"/>
  </p:normalViewPr>
  <p:slideViewPr>
    <p:cSldViewPr snapToGrid="0" snapToObjects="1">
      <p:cViewPr varScale="1">
        <p:scale>
          <a:sx n="144" d="100"/>
          <a:sy n="144" d="100"/>
        </p:scale>
        <p:origin x="1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Bonifas" userId="45334338_tp_dropbox" providerId="OAuth2" clId="{FD3F624C-ABE4-F744-8606-0019D343E23E}"/>
    <pc:docChg chg="custSel addSld modSld modSection">
      <pc:chgData name="John Bonifas" userId="45334338_tp_dropbox" providerId="OAuth2" clId="{FD3F624C-ABE4-F744-8606-0019D343E23E}" dt="2019-01-30T20:04:07.662" v="108" actId="20577"/>
      <pc:docMkLst>
        <pc:docMk/>
      </pc:docMkLst>
      <pc:sldChg chg="addSp delSp modSp">
        <pc:chgData name="John Bonifas" userId="45334338_tp_dropbox" providerId="OAuth2" clId="{FD3F624C-ABE4-F744-8606-0019D343E23E}" dt="2019-01-30T19:56:23.048" v="35" actId="1076"/>
        <pc:sldMkLst>
          <pc:docMk/>
          <pc:sldMk cId="2721168906" sldId="265"/>
        </pc:sldMkLst>
        <pc:spChg chg="add mod">
          <ac:chgData name="John Bonifas" userId="45334338_tp_dropbox" providerId="OAuth2" clId="{FD3F624C-ABE4-F744-8606-0019D343E23E}" dt="2019-01-30T19:56:23.048" v="35" actId="1076"/>
          <ac:spMkLst>
            <pc:docMk/>
            <pc:sldMk cId="2721168906" sldId="265"/>
            <ac:spMk id="3" creationId="{B41F5ECC-04E2-B448-A5E9-4A3426F7940B}"/>
          </ac:spMkLst>
        </pc:spChg>
        <pc:spChg chg="del mod">
          <ac:chgData name="John Bonifas" userId="45334338_tp_dropbox" providerId="OAuth2" clId="{FD3F624C-ABE4-F744-8606-0019D343E23E}" dt="2019-01-30T19:51:46.453" v="2" actId="478"/>
          <ac:spMkLst>
            <pc:docMk/>
            <pc:sldMk cId="2721168906" sldId="265"/>
            <ac:spMk id="5" creationId="{35781289-0C1D-F344-9124-48E4BD117854}"/>
          </ac:spMkLst>
        </pc:spChg>
        <pc:spChg chg="add del">
          <ac:chgData name="John Bonifas" userId="45334338_tp_dropbox" providerId="OAuth2" clId="{FD3F624C-ABE4-F744-8606-0019D343E23E}" dt="2019-01-30T19:52:05.491" v="4" actId="478"/>
          <ac:spMkLst>
            <pc:docMk/>
            <pc:sldMk cId="2721168906" sldId="265"/>
            <ac:spMk id="8" creationId="{662B9ABC-2866-BE42-8906-0C17864C68B8}"/>
          </ac:spMkLst>
        </pc:spChg>
        <pc:spChg chg="del">
          <ac:chgData name="John Bonifas" userId="45334338_tp_dropbox" providerId="OAuth2" clId="{FD3F624C-ABE4-F744-8606-0019D343E23E}" dt="2019-01-30T19:51:43.419" v="1" actId="478"/>
          <ac:spMkLst>
            <pc:docMk/>
            <pc:sldMk cId="2721168906" sldId="265"/>
            <ac:spMk id="9" creationId="{EEFFF61B-6E00-BC46-8B4D-3F4296AE0695}"/>
          </ac:spMkLst>
        </pc:spChg>
      </pc:sldChg>
      <pc:sldChg chg="modSp add">
        <pc:chgData name="John Bonifas" userId="45334338_tp_dropbox" providerId="OAuth2" clId="{FD3F624C-ABE4-F744-8606-0019D343E23E}" dt="2019-01-30T20:04:07.662" v="108" actId="20577"/>
        <pc:sldMkLst>
          <pc:docMk/>
          <pc:sldMk cId="571704541" sldId="266"/>
        </pc:sldMkLst>
        <pc:spChg chg="mod">
          <ac:chgData name="John Bonifas" userId="45334338_tp_dropbox" providerId="OAuth2" clId="{FD3F624C-ABE4-F744-8606-0019D343E23E}" dt="2019-01-30T20:04:07.662" v="108" actId="20577"/>
          <ac:spMkLst>
            <pc:docMk/>
            <pc:sldMk cId="571704541" sldId="266"/>
            <ac:spMk id="2" creationId="{DD380270-8E30-E24D-BBEE-5987A7CBE04B}"/>
          </ac:spMkLst>
        </pc:spChg>
      </pc:sldChg>
    </pc:docChg>
  </pc:docChgLst>
  <pc:docChgLst>
    <pc:chgData name="John Bonifas" userId="45334338_tp_dropbox" providerId="OAuth2" clId="{BB348CD0-CCEA-BA4F-AC0B-73A17498D660}"/>
    <pc:docChg chg="custSel addSld modSld modSection">
      <pc:chgData name="John Bonifas" userId="45334338_tp_dropbox" providerId="OAuth2" clId="{BB348CD0-CCEA-BA4F-AC0B-73A17498D660}" dt="2019-01-30T22:01:59.311" v="1149" actId="20577"/>
      <pc:docMkLst>
        <pc:docMk/>
      </pc:docMkLst>
      <pc:sldChg chg="modSp">
        <pc:chgData name="John Bonifas" userId="45334338_tp_dropbox" providerId="OAuth2" clId="{BB348CD0-CCEA-BA4F-AC0B-73A17498D660}" dt="2019-01-30T22:01:59.311" v="1149" actId="20577"/>
        <pc:sldMkLst>
          <pc:docMk/>
          <pc:sldMk cId="2721168906" sldId="265"/>
        </pc:sldMkLst>
        <pc:spChg chg="mod">
          <ac:chgData name="John Bonifas" userId="45334338_tp_dropbox" providerId="OAuth2" clId="{BB348CD0-CCEA-BA4F-AC0B-73A17498D660}" dt="2019-01-30T21:57:14.844" v="941" actId="20577"/>
          <ac:spMkLst>
            <pc:docMk/>
            <pc:sldMk cId="2721168906" sldId="265"/>
            <ac:spMk id="2" creationId="{DD380270-8E30-E24D-BBEE-5987A7CBE04B}"/>
          </ac:spMkLst>
        </pc:spChg>
        <pc:spChg chg="mod">
          <ac:chgData name="John Bonifas" userId="45334338_tp_dropbox" providerId="OAuth2" clId="{BB348CD0-CCEA-BA4F-AC0B-73A17498D660}" dt="2019-01-30T22:01:59.311" v="1149" actId="20577"/>
          <ac:spMkLst>
            <pc:docMk/>
            <pc:sldMk cId="2721168906" sldId="265"/>
            <ac:spMk id="3" creationId="{B41F5ECC-04E2-B448-A5E9-4A3426F7940B}"/>
          </ac:spMkLst>
        </pc:spChg>
      </pc:sldChg>
      <pc:sldChg chg="modSp">
        <pc:chgData name="John Bonifas" userId="45334338_tp_dropbox" providerId="OAuth2" clId="{BB348CD0-CCEA-BA4F-AC0B-73A17498D660}" dt="2019-01-30T21:36:47.637" v="729" actId="5793"/>
        <pc:sldMkLst>
          <pc:docMk/>
          <pc:sldMk cId="571704541" sldId="266"/>
        </pc:sldMkLst>
        <pc:spChg chg="mod">
          <ac:chgData name="John Bonifas" userId="45334338_tp_dropbox" providerId="OAuth2" clId="{BB348CD0-CCEA-BA4F-AC0B-73A17498D660}" dt="2019-01-30T21:36:47.637" v="729" actId="5793"/>
          <ac:spMkLst>
            <pc:docMk/>
            <pc:sldMk cId="571704541" sldId="266"/>
            <ac:spMk id="3" creationId="{B41F5ECC-04E2-B448-A5E9-4A3426F7940B}"/>
          </ac:spMkLst>
        </pc:spChg>
      </pc:sldChg>
      <pc:sldChg chg="addSp modSp add">
        <pc:chgData name="John Bonifas" userId="45334338_tp_dropbox" providerId="OAuth2" clId="{BB348CD0-CCEA-BA4F-AC0B-73A17498D660}" dt="2019-01-30T21:47:48.207" v="875" actId="1035"/>
        <pc:sldMkLst>
          <pc:docMk/>
          <pc:sldMk cId="1554699070" sldId="267"/>
        </pc:sldMkLst>
        <pc:spChg chg="mod">
          <ac:chgData name="John Bonifas" userId="45334338_tp_dropbox" providerId="OAuth2" clId="{BB348CD0-CCEA-BA4F-AC0B-73A17498D660}" dt="2019-01-30T21:23:28.193" v="687" actId="20577"/>
          <ac:spMkLst>
            <pc:docMk/>
            <pc:sldMk cId="1554699070" sldId="267"/>
            <ac:spMk id="2" creationId="{DD380270-8E30-E24D-BBEE-5987A7CBE04B}"/>
          </ac:spMkLst>
        </pc:spChg>
        <pc:spChg chg="mod">
          <ac:chgData name="John Bonifas" userId="45334338_tp_dropbox" providerId="OAuth2" clId="{BB348CD0-CCEA-BA4F-AC0B-73A17498D660}" dt="2019-01-30T21:39:06.441" v="821" actId="20577"/>
          <ac:spMkLst>
            <pc:docMk/>
            <pc:sldMk cId="1554699070" sldId="267"/>
            <ac:spMk id="3" creationId="{B41F5ECC-04E2-B448-A5E9-4A3426F7940B}"/>
          </ac:spMkLst>
        </pc:spChg>
        <pc:spChg chg="add mod">
          <ac:chgData name="John Bonifas" userId="45334338_tp_dropbox" providerId="OAuth2" clId="{BB348CD0-CCEA-BA4F-AC0B-73A17498D660}" dt="2019-01-30T21:47:48.207" v="875" actId="1035"/>
          <ac:spMkLst>
            <pc:docMk/>
            <pc:sldMk cId="1554699070" sldId="267"/>
            <ac:spMk id="4" creationId="{53908639-843E-A24B-B1DD-F44B2DA58130}"/>
          </ac:spMkLst>
        </pc:spChg>
      </pc:sldChg>
      <pc:sldChg chg="modSp add">
        <pc:chgData name="John Bonifas" userId="45334338_tp_dropbox" providerId="OAuth2" clId="{BB348CD0-CCEA-BA4F-AC0B-73A17498D660}" dt="2019-01-30T21:48:20.141" v="887" actId="20577"/>
        <pc:sldMkLst>
          <pc:docMk/>
          <pc:sldMk cId="3893315573" sldId="268"/>
        </pc:sldMkLst>
        <pc:spChg chg="mod">
          <ac:chgData name="John Bonifas" userId="45334338_tp_dropbox" providerId="OAuth2" clId="{BB348CD0-CCEA-BA4F-AC0B-73A17498D660}" dt="2019-01-30T21:48:20.141" v="887" actId="20577"/>
          <ac:spMkLst>
            <pc:docMk/>
            <pc:sldMk cId="3893315573" sldId="268"/>
            <ac:spMk id="2" creationId="{DD380270-8E30-E24D-BBEE-5987A7CBE04B}"/>
          </ac:spMkLst>
        </pc:spChg>
      </pc:sldChg>
      <pc:sldChg chg="add">
        <pc:chgData name="John Bonifas" userId="45334338_tp_dropbox" providerId="OAuth2" clId="{BB348CD0-CCEA-BA4F-AC0B-73A17498D660}" dt="2019-01-30T21:56:04.445" v="888" actId="22"/>
        <pc:sldMkLst>
          <pc:docMk/>
          <pc:sldMk cId="1709091653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8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6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4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3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8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5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8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7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0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8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7CA28-937F-C14F-A790-03A11937FB4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E62E5-0492-7A4A-A885-1FA805D1B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0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file:///I:\Desktop\Today\GSP689\GSP689_Proposal_Draft4_files\image007.jpg" TargetMode="Externa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file:///I:\Desktop\Today\GSP689\assets\AJCITY_AdminAreas1.png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29"/>
            <a:ext cx="7599286" cy="133121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Development of a Geographic Information System Data Model for the city of Apache Junction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FF61B-6E00-BC46-8B4D-3F4296AE0695}"/>
              </a:ext>
            </a:extLst>
          </p:cNvPr>
          <p:cNvSpPr txBox="1">
            <a:spLocks/>
          </p:cNvSpPr>
          <p:nvPr/>
        </p:nvSpPr>
        <p:spPr>
          <a:xfrm>
            <a:off x="978006" y="4270155"/>
            <a:ext cx="6858000" cy="12573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John </a:t>
            </a:r>
            <a:r>
              <a:rPr lang="en-US" sz="2000" dirty="0" err="1">
                <a:solidFill>
                  <a:schemeClr val="bg1"/>
                </a:solidFill>
              </a:rPr>
              <a:t>Bonifas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MS Applied Geospatial Sciences Candidate</a:t>
            </a:r>
          </a:p>
          <a:p>
            <a:r>
              <a:rPr lang="en-US" sz="1200" dirty="0">
                <a:solidFill>
                  <a:schemeClr val="bg1"/>
                </a:solidFill>
              </a:rPr>
              <a:t>Department of Geography, Planning, and Recreation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School of Social Behavioral Sciences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Northern Arizona University</a:t>
            </a:r>
          </a:p>
          <a:p>
            <a:r>
              <a:rPr lang="en-US" sz="1200" dirty="0">
                <a:solidFill>
                  <a:schemeClr val="bg1"/>
                </a:solidFill>
              </a:rPr>
              <a:t>February 14, 2019</a:t>
            </a:r>
          </a:p>
        </p:txBody>
      </p:sp>
    </p:spTree>
    <p:extLst>
      <p:ext uri="{BB962C8B-B14F-4D97-AF65-F5344CB8AC3E}">
        <p14:creationId xmlns:p14="http://schemas.microsoft.com/office/powerpoint/2010/main" val="1036570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29"/>
            <a:ext cx="7599286" cy="568171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plan: simulate model without real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F5ECC-04E2-B448-A5E9-4A3426F79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603" y="1260629"/>
            <a:ext cx="8680253" cy="2405849"/>
          </a:xfrm>
          <a:ln>
            <a:miter lim="800000"/>
            <a:headEnd/>
            <a:tailEnd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Autofit/>
          </a:bodyPr>
          <a:lstStyle/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bg1"/>
                </a:solidFill>
              </a:rPr>
              <a:t>The original plan was to create some simulated datasets to use when designing the data model</a:t>
            </a:r>
          </a:p>
          <a:p>
            <a:pPr algn="l" eaLnBrk="1" fontAlgn="auto" hangingPunct="1"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bg1"/>
                </a:solidFill>
              </a:rPr>
              <a:t>However, simulated data not needed because the implementation was not required</a:t>
            </a:r>
            <a:endParaRPr lang="en-US" dirty="0">
              <a:solidFill>
                <a:schemeClr val="bg1"/>
              </a:solidFill>
              <a:effectLst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170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29"/>
            <a:ext cx="7599286" cy="56817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First Step: Gather business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F5ECC-04E2-B448-A5E9-4A3426F79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603" y="1260629"/>
            <a:ext cx="8680253" cy="1425421"/>
          </a:xfrm>
          <a:ln>
            <a:miter lim="800000"/>
            <a:headEnd/>
            <a:tailEnd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rmAutofit/>
          </a:bodyPr>
          <a:lstStyle/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</a:rPr>
              <a:t>Interview representatives of the various city departments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</a:rPr>
              <a:t>Take notes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effectLst/>
                <a:ea typeface="+mn-ea"/>
              </a:rPr>
              <a:t>Gather business functions from the notes</a:t>
            </a:r>
          </a:p>
        </p:txBody>
      </p:sp>
      <p:pic>
        <p:nvPicPr>
          <p:cNvPr id="6" name="Picture 5" descr="I:\Desktop\Today\GSP689\GSP689_Proposal_Draft4_files\image007.jpg">
            <a:extLst>
              <a:ext uri="{FF2B5EF4-FFF2-40B4-BE49-F238E27FC236}">
                <a16:creationId xmlns:a16="http://schemas.microsoft.com/office/drawing/2014/main" id="{F45C7505-6CEB-2E49-AD00-D51DBF6155C0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03" y="2686050"/>
            <a:ext cx="3726125" cy="375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DF633-9FFD-564A-A8FC-21A6FFE74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935" y="3604228"/>
            <a:ext cx="3121796" cy="1891709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2BEB218-F341-8645-91A5-BC2785212673}"/>
              </a:ext>
            </a:extLst>
          </p:cNvPr>
          <p:cNvSpPr/>
          <p:nvPr/>
        </p:nvSpPr>
        <p:spPr>
          <a:xfrm>
            <a:off x="4286393" y="3924278"/>
            <a:ext cx="1121546" cy="1117136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4699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2" y="346229"/>
            <a:ext cx="8318377" cy="87001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Second Step: Identify GIS Objects from Business Functions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6072-0B3E-0548-BECA-D26D1E2A9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8" y="1810667"/>
            <a:ext cx="4160482" cy="2743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E69CD4-BC87-974E-9471-1970BF1CE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553" y="1810667"/>
            <a:ext cx="3208199" cy="27435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7D243F-8915-8D43-B448-03E890B23688}"/>
              </a:ext>
            </a:extLst>
          </p:cNvPr>
          <p:cNvCxnSpPr/>
          <p:nvPr/>
        </p:nvCxnSpPr>
        <p:spPr>
          <a:xfrm>
            <a:off x="4598633" y="2636668"/>
            <a:ext cx="5592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31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2" y="346229"/>
            <a:ext cx="8318377" cy="55929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Third Step: Create Logical Schema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613ABD-C7B9-7A40-80F8-E20BD56073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5428" y="1127462"/>
            <a:ext cx="7791624" cy="52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2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2" y="346229"/>
            <a:ext cx="8318377" cy="55929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Implementation Using Enterprise Architect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6201E-2743-D04F-899D-782E8FF7D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2" y="1251749"/>
            <a:ext cx="4394448" cy="434132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22E7D837-9090-2D4B-98EC-048528B7E858}"/>
              </a:ext>
            </a:extLst>
          </p:cNvPr>
          <p:cNvSpPr/>
          <p:nvPr/>
        </p:nvSpPr>
        <p:spPr>
          <a:xfrm>
            <a:off x="5058750" y="2615265"/>
            <a:ext cx="1121546" cy="1117136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5220F074-C31E-8840-AB13-7CE3FAB050DC}"/>
              </a:ext>
            </a:extLst>
          </p:cNvPr>
          <p:cNvSpPr/>
          <p:nvPr/>
        </p:nvSpPr>
        <p:spPr>
          <a:xfrm>
            <a:off x="6471817" y="2769832"/>
            <a:ext cx="1251752" cy="92327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 Document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D0712CB-0F51-B246-B9A9-9A0793587AFF}"/>
              </a:ext>
            </a:extLst>
          </p:cNvPr>
          <p:cNvSpPr/>
          <p:nvPr/>
        </p:nvSpPr>
        <p:spPr>
          <a:xfrm rot="5400000">
            <a:off x="6543522" y="3886252"/>
            <a:ext cx="1121546" cy="1117136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9F3C35-F554-4C41-BC5E-62FD6997B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727" y="5154260"/>
            <a:ext cx="1203476" cy="116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57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2" y="177547"/>
            <a:ext cx="8318377" cy="55929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Results: Schema Before... and After</a:t>
            </a:r>
          </a:p>
        </p:txBody>
      </p:sp>
      <p:pic>
        <p:nvPicPr>
          <p:cNvPr id="11" name="Picture 10" descr="I:\Desktop\Today\GSP689\assets\AJCITY_AdminAreas1.png">
            <a:extLst>
              <a:ext uri="{FF2B5EF4-FFF2-40B4-BE49-F238E27FC236}">
                <a16:creationId xmlns:a16="http://schemas.microsoft.com/office/drawing/2014/main" id="{E61256C3-AE61-3747-AE7C-3CDAD07A18E0}"/>
              </a:ext>
            </a:extLst>
          </p:cNvPr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30" y="825622"/>
            <a:ext cx="3546999" cy="3085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DEC0225-7567-7B47-A9B9-A6F9EEEC13BD}"/>
              </a:ext>
            </a:extLst>
          </p:cNvPr>
          <p:cNvSpPr txBox="1">
            <a:spLocks/>
          </p:cNvSpPr>
          <p:nvPr/>
        </p:nvSpPr>
        <p:spPr>
          <a:xfrm>
            <a:off x="456830" y="4000389"/>
            <a:ext cx="3373515" cy="280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Duplicated objects and redundant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40E4-5CC4-3F41-A923-E75E55AE9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811" y="825622"/>
            <a:ext cx="4208359" cy="308598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CF088B6E-D959-3C4A-BC60-67285B4EB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5074" y="4000390"/>
            <a:ext cx="4182096" cy="1716830"/>
          </a:xfrm>
          <a:ln>
            <a:miter lim="800000"/>
            <a:headEnd/>
            <a:tailEnd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Autofit/>
          </a:bodyPr>
          <a:lstStyle/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Duplicate, redundant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obects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removed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effectLst/>
                <a:latin typeface="+mj-lt"/>
                <a:ea typeface="+mn-ea"/>
              </a:rPr>
              <a:t>R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elationships and topologies added to enforce data integrity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effectLst/>
                <a:latin typeface="+mj-lt"/>
                <a:ea typeface="+mn-ea"/>
              </a:rPr>
              <a:t>Domains and subtypes added to enhance data accuracy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Network functionality built-in for future use</a:t>
            </a:r>
            <a:endParaRPr lang="en-US" sz="1400" dirty="0">
              <a:solidFill>
                <a:schemeClr val="bg1"/>
              </a:solidFill>
              <a:effectLst/>
              <a:latin typeface="+mj-lt"/>
              <a:ea typeface="+mn-ea"/>
            </a:endParaRP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chemeClr val="bg1"/>
              </a:solidFill>
              <a:effectLst/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174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2" y="177547"/>
            <a:ext cx="8318377" cy="55929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Highlights: Administrative Areas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F088B6E-D959-3C4A-BC60-67285B4EB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861" y="5629451"/>
            <a:ext cx="8318378" cy="726963"/>
          </a:xfrm>
          <a:ln>
            <a:miter lim="800000"/>
            <a:headEnd/>
            <a:tailEnd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Autofit/>
          </a:bodyPr>
          <a:lstStyle/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Added containment topology, partly in support of unincorporated Pinal County ‘Holes’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Polygon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featue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– point feature – point feature relationships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331A9-3848-B84C-B77A-0E04615F5C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2860" y="736837"/>
            <a:ext cx="8398277" cy="48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2" y="177547"/>
            <a:ext cx="8318377" cy="55929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Highlights: Base Maps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F088B6E-D959-3C4A-BC60-67285B4EB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861" y="5629451"/>
            <a:ext cx="8318378" cy="1051002"/>
          </a:xfrm>
          <a:ln>
            <a:miter lim="800000"/>
            <a:headEnd/>
            <a:tailEnd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Autofit/>
          </a:bodyPr>
          <a:lstStyle/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Most reference objects, used only by the GIS Coordination team, moved here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External objects from Salt River Project placed in their own feature dataset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Data Owners table added for support of data accountability and audit trails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331A9-3848-B84C-B77A-0E04615F5C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2761" y="736837"/>
            <a:ext cx="8318377" cy="48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54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4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2" y="177547"/>
            <a:ext cx="8318377" cy="55929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Highlights: Land Usage (Parcel Fabric)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331A9-3848-B84C-B77A-0E04615F5C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2861" y="2585621"/>
            <a:ext cx="8318377" cy="4094831"/>
          </a:xfrm>
          <a:prstGeom prst="rect">
            <a:avLst/>
          </a:prstGeom>
        </p:spPr>
      </p:pic>
      <p:pic>
        <p:nvPicPr>
          <p:cNvPr id="9" name="Picture 8" descr="A screenshot of text&#13;&#10;&#13;&#10;Description automatically generated">
            <a:extLst>
              <a:ext uri="{FF2B5EF4-FFF2-40B4-BE49-F238E27FC236}">
                <a16:creationId xmlns:a16="http://schemas.microsoft.com/office/drawing/2014/main" id="{C8E3CC1B-4D3E-1A4B-B415-72C22A554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22" y="736838"/>
            <a:ext cx="5854700" cy="1713399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CF088B6E-D959-3C4A-BC60-67285B4EB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1" y="736837"/>
            <a:ext cx="2290437" cy="1671235"/>
          </a:xfrm>
          <a:ln>
            <a:miter lim="800000"/>
            <a:headEnd/>
            <a:tailEnd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Autofit/>
          </a:bodyPr>
          <a:lstStyle/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Standardized, integrated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PE Toolbar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Parcel Workflows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Tax parcels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Plan directory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History support</a:t>
            </a:r>
          </a:p>
        </p:txBody>
      </p:sp>
    </p:spTree>
    <p:extLst>
      <p:ext uri="{BB962C8B-B14F-4D97-AF65-F5344CB8AC3E}">
        <p14:creationId xmlns:p14="http://schemas.microsoft.com/office/powerpoint/2010/main" val="1114821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4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2" y="177547"/>
            <a:ext cx="8318377" cy="55929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Highlights: Transportation (Network)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331A9-3848-B84C-B77A-0E04615F5C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2761" y="736838"/>
            <a:ext cx="8238478" cy="4749562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CF088B6E-D959-3C4A-BC60-67285B4EB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0225" y="5666159"/>
            <a:ext cx="5921406" cy="841170"/>
          </a:xfrm>
          <a:ln>
            <a:miter lim="800000"/>
            <a:headEnd/>
            <a:tailEnd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Autofit/>
          </a:bodyPr>
          <a:lstStyle/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Transportation feature dataset has companion: Transportation Networks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In the future, this feature dataset and its companion will enable shortest-distance-between-two-points analysis</a:t>
            </a:r>
          </a:p>
        </p:txBody>
      </p:sp>
    </p:spTree>
    <p:extLst>
      <p:ext uri="{BB962C8B-B14F-4D97-AF65-F5344CB8AC3E}">
        <p14:creationId xmlns:p14="http://schemas.microsoft.com/office/powerpoint/2010/main" val="306166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29"/>
            <a:ext cx="7599286" cy="56817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Advisor and Committee Members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FF61B-6E00-BC46-8B4D-3F4296AE0695}"/>
              </a:ext>
            </a:extLst>
          </p:cNvPr>
          <p:cNvSpPr txBox="1">
            <a:spLocks/>
          </p:cNvSpPr>
          <p:nvPr/>
        </p:nvSpPr>
        <p:spPr>
          <a:xfrm>
            <a:off x="978006" y="1047556"/>
            <a:ext cx="6858000" cy="22904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</a:rPr>
              <a:t>Advisor and Committee Chair:</a:t>
            </a:r>
          </a:p>
          <a:p>
            <a:r>
              <a:rPr lang="en-US" sz="1800" dirty="0">
                <a:solidFill>
                  <a:schemeClr val="bg1"/>
                </a:solidFill>
              </a:rPr>
              <a:t>Dr. Ray Huang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Committee Members: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Dr. Erik Schiefer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J.C. </a:t>
            </a:r>
            <a:r>
              <a:rPr lang="en-US" sz="1600" dirty="0" err="1">
                <a:solidFill>
                  <a:schemeClr val="bg1"/>
                </a:solidFill>
              </a:rPr>
              <a:t>Kliner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643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4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2" y="177547"/>
            <a:ext cx="8318377" cy="55929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Highlights: Utility (Network)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331A9-3848-B84C-B77A-0E04615F5C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2761" y="736838"/>
            <a:ext cx="8238478" cy="4749562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CF088B6E-D959-3C4A-BC60-67285B4EB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0225" y="5666159"/>
            <a:ext cx="5921406" cy="841170"/>
          </a:xfrm>
          <a:ln>
            <a:miter lim="800000"/>
            <a:headEnd/>
            <a:tailEnd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Autofit/>
          </a:bodyPr>
          <a:lstStyle/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Utilities feature dataset has companion: Utility Networks</a:t>
            </a: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In the future, this feature dataset and its companion, which supports geometric networks, will enable directional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commoddity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flow analysis</a:t>
            </a:r>
          </a:p>
        </p:txBody>
      </p:sp>
    </p:spTree>
    <p:extLst>
      <p:ext uri="{BB962C8B-B14F-4D97-AF65-F5344CB8AC3E}">
        <p14:creationId xmlns:p14="http://schemas.microsoft.com/office/powerpoint/2010/main" val="68791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30"/>
            <a:ext cx="7599286" cy="79899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Question and Answer Period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2C8109-1ED1-7447-9260-CDDC998B594C}"/>
              </a:ext>
            </a:extLst>
          </p:cNvPr>
          <p:cNvSpPr txBox="1">
            <a:spLocks/>
          </p:cNvSpPr>
          <p:nvPr/>
        </p:nvSpPr>
        <p:spPr>
          <a:xfrm>
            <a:off x="4173984" y="4529101"/>
            <a:ext cx="655468" cy="7989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0922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29"/>
            <a:ext cx="7599286" cy="56817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Objectives and Goals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FF61B-6E00-BC46-8B4D-3F4296AE0695}"/>
              </a:ext>
            </a:extLst>
          </p:cNvPr>
          <p:cNvSpPr txBox="1">
            <a:spLocks/>
          </p:cNvSpPr>
          <p:nvPr/>
        </p:nvSpPr>
        <p:spPr>
          <a:xfrm>
            <a:off x="1137810" y="1047556"/>
            <a:ext cx="6858000" cy="4643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Gather data requirements from city departments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Develop listing of city business functions</a:t>
            </a:r>
            <a:endParaRPr lang="en-US" sz="1800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Develop conceptual data model from the business function listings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Develop logical data model from the conceptual data model</a:t>
            </a:r>
          </a:p>
        </p:txBody>
      </p:sp>
    </p:spTree>
    <p:extLst>
      <p:ext uri="{BB962C8B-B14F-4D97-AF65-F5344CB8AC3E}">
        <p14:creationId xmlns:p14="http://schemas.microsoft.com/office/powerpoint/2010/main" val="846000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29"/>
            <a:ext cx="7599286" cy="56817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Geographic Information System Technology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FF61B-6E00-BC46-8B4D-3F4296AE0695}"/>
              </a:ext>
            </a:extLst>
          </p:cNvPr>
          <p:cNvSpPr txBox="1">
            <a:spLocks/>
          </p:cNvSpPr>
          <p:nvPr/>
        </p:nvSpPr>
        <p:spPr>
          <a:xfrm>
            <a:off x="1137810" y="1047556"/>
            <a:ext cx="6858000" cy="4643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 GIS is a computer system that contains and manipulates geographically referenced information, such as spatial data</a:t>
            </a:r>
          </a:p>
          <a:p>
            <a:pPr algn="l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An Enterprise GIS supports special features over and above a system not containing spatial data, such as relationships between spatial entities and entity versioning</a:t>
            </a:r>
          </a:p>
          <a:p>
            <a:pPr algn="l">
              <a:lnSpc>
                <a:spcPct val="150000"/>
              </a:lnSpc>
            </a:pPr>
            <a:endParaRPr lang="en-US" sz="1800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A GIS supports non-spatial data and two kinds of spatial data: vector and raster</a:t>
            </a:r>
          </a:p>
        </p:txBody>
      </p:sp>
    </p:spTree>
    <p:extLst>
      <p:ext uri="{BB962C8B-B14F-4D97-AF65-F5344CB8AC3E}">
        <p14:creationId xmlns:p14="http://schemas.microsoft.com/office/powerpoint/2010/main" val="1605911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29"/>
            <a:ext cx="7599286" cy="56817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GIS Terminology - 2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FF61B-6E00-BC46-8B4D-3F4296AE0695}"/>
              </a:ext>
            </a:extLst>
          </p:cNvPr>
          <p:cNvSpPr txBox="1">
            <a:spLocks/>
          </p:cNvSpPr>
          <p:nvPr/>
        </p:nvSpPr>
        <p:spPr>
          <a:xfrm>
            <a:off x="1137810" y="1047556"/>
            <a:ext cx="6858000" cy="5147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 utility network in an enterprise GIS connects related spatial features together to enable the determination of flow and direction, such as the flow of water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 transportation network also connects features together, but to enable the determination of the shortest distance between two points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 topology is a set of rules that enable spatial entities to relate to each other. These relationships can support spatial data constraints, or spatial area containment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Domains are constraints </a:t>
            </a:r>
            <a:r>
              <a:rPr lang="en-US" sz="2000" b="1">
                <a:solidFill>
                  <a:schemeClr val="bg1"/>
                </a:solidFill>
              </a:rPr>
              <a:t>on entity attributes </a:t>
            </a:r>
            <a:r>
              <a:rPr lang="en-US" sz="2000" b="1" dirty="0">
                <a:solidFill>
                  <a:schemeClr val="bg1"/>
                </a:solidFill>
              </a:rPr>
              <a:t>in order to manage the values that those attributes can be assigned</a:t>
            </a:r>
          </a:p>
        </p:txBody>
      </p:sp>
    </p:spTree>
    <p:extLst>
      <p:ext uri="{BB962C8B-B14F-4D97-AF65-F5344CB8AC3E}">
        <p14:creationId xmlns:p14="http://schemas.microsoft.com/office/powerpoint/2010/main" val="3069093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29"/>
            <a:ext cx="7599286" cy="56817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Conceptual Data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FF61B-6E00-BC46-8B4D-3F4296AE0695}"/>
              </a:ext>
            </a:extLst>
          </p:cNvPr>
          <p:cNvSpPr txBox="1">
            <a:spLocks/>
          </p:cNvSpPr>
          <p:nvPr/>
        </p:nvSpPr>
        <p:spPr>
          <a:xfrm>
            <a:off x="1137810" y="941020"/>
            <a:ext cx="6858000" cy="19797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Identifies the highest-level relationships between the different entities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Very abstract, no technical detail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End result: logical groupings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AE1F2-9617-CA41-BD49-0B8543E4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28" y="3213339"/>
            <a:ext cx="3710557" cy="1687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C58D8-3C3D-2647-A572-113239C80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109" y="3097925"/>
            <a:ext cx="3208199" cy="206387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0FC09375-DFE3-BD4C-926F-83AF20EEFE2D}"/>
              </a:ext>
            </a:extLst>
          </p:cNvPr>
          <p:cNvSpPr/>
          <p:nvPr/>
        </p:nvSpPr>
        <p:spPr>
          <a:xfrm>
            <a:off x="4286393" y="3480391"/>
            <a:ext cx="1121546" cy="1117136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4843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29"/>
            <a:ext cx="7599286" cy="56817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Logical Data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FFF61B-6E00-BC46-8B4D-3F4296AE0695}"/>
              </a:ext>
            </a:extLst>
          </p:cNvPr>
          <p:cNvSpPr txBox="1">
            <a:spLocks/>
          </p:cNvSpPr>
          <p:nvPr/>
        </p:nvSpPr>
        <p:spPr>
          <a:xfrm>
            <a:off x="1137810" y="1047556"/>
            <a:ext cx="6858000" cy="1642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describes the data in as much detail as possible, without regard to how it will be physical implemented in the database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Technical detail: generic data types and entities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5B928-F0E6-8F40-A2AC-EE65D8D0EA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48190" y="2476869"/>
            <a:ext cx="6858000" cy="39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4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29"/>
            <a:ext cx="7599286" cy="568171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Problem Statement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F5ECC-04E2-B448-A5E9-4A3426F79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015" y="1367549"/>
            <a:ext cx="7365970" cy="4122901"/>
          </a:xfrm>
          <a:ln>
            <a:miter lim="800000"/>
            <a:headEnd/>
            <a:tailEnd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Autofit/>
          </a:bodyPr>
          <a:lstStyle/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effectLst/>
                <a:ea typeface="+mn-ea"/>
              </a:rPr>
              <a:t>City’s procedures old, outdated</a:t>
            </a:r>
          </a:p>
          <a:p>
            <a:pPr algn="l" eaLnBrk="1" fontAlgn="auto" hangingPunct="1">
              <a:defRPr/>
            </a:pPr>
            <a:endParaRPr lang="en-US" sz="2000" dirty="0">
              <a:solidFill>
                <a:schemeClr val="bg1"/>
              </a:solidFill>
              <a:effectLst/>
              <a:ea typeface="+mn-ea"/>
            </a:endParaRP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effectLst/>
              </a:rPr>
              <a:t>City’s departments use their own, proprietary GIS software</a:t>
            </a:r>
          </a:p>
          <a:p>
            <a:pPr algn="l" eaLnBrk="1" fontAlgn="auto" hangingPunct="1">
              <a:defRPr/>
            </a:pPr>
            <a:endParaRPr lang="en-US" sz="2000" dirty="0">
              <a:solidFill>
                <a:schemeClr val="bg1"/>
              </a:solidFill>
              <a:effectLst/>
              <a:ea typeface="+mn-ea"/>
            </a:endParaRP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effectLst/>
                <a:ea typeface="+mn-ea"/>
              </a:rPr>
              <a:t>GIS technology funding tightly constrained</a:t>
            </a:r>
            <a:endParaRPr lang="en-US" sz="20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116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2282B9C-7EC3-2546-A75F-960F0B2E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0270-8E30-E24D-BBEE-5987A7CB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346229"/>
            <a:ext cx="7599286" cy="56817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F5ECC-04E2-B448-A5E9-4A3426F79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603" y="1260629"/>
            <a:ext cx="8680253" cy="4122901"/>
          </a:xfrm>
          <a:ln>
            <a:miter lim="800000"/>
            <a:headEnd/>
            <a:tailEnd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rtlCol="0">
            <a:noAutofit/>
          </a:bodyPr>
          <a:lstStyle/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effectLst/>
                <a:ea typeface="+mn-ea"/>
              </a:rPr>
              <a:t>4/2016 – City Council approves hiring of GIS coordinator</a:t>
            </a:r>
          </a:p>
          <a:p>
            <a:pPr algn="l" eaLnBrk="1" fontAlgn="auto" hangingPunct="1">
              <a:defRPr/>
            </a:pPr>
            <a:endParaRPr lang="en-US" sz="2000" dirty="0">
              <a:solidFill>
                <a:schemeClr val="bg1"/>
              </a:solidFill>
              <a:effectLst/>
              <a:ea typeface="+mn-ea"/>
            </a:endParaRP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effectLst/>
              </a:rPr>
              <a:t>5/2016 – GIS development approved; data entry begun</a:t>
            </a:r>
          </a:p>
          <a:p>
            <a:pPr algn="l" eaLnBrk="1" fontAlgn="auto" hangingPunct="1">
              <a:defRPr/>
            </a:pPr>
            <a:endParaRPr lang="en-US" sz="2000" dirty="0">
              <a:solidFill>
                <a:schemeClr val="bg1"/>
              </a:solidFill>
              <a:effectLst/>
              <a:ea typeface="+mn-ea"/>
            </a:endParaRP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effectLst/>
                <a:ea typeface="+mn-ea"/>
              </a:rPr>
              <a:t>Summer 2017  </a:t>
            </a:r>
            <a:r>
              <a:rPr lang="en-US" sz="2000" dirty="0">
                <a:solidFill>
                  <a:schemeClr val="bg1"/>
                </a:solidFill>
                <a:effectLst/>
              </a:rPr>
              <a:t>– City Council approves writing of 5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yr</a:t>
            </a:r>
            <a:r>
              <a:rPr lang="en-US" sz="2000" dirty="0">
                <a:solidFill>
                  <a:schemeClr val="bg1"/>
                </a:solidFill>
                <a:effectLst/>
              </a:rPr>
              <a:t> GIS Plan</a:t>
            </a:r>
          </a:p>
          <a:p>
            <a:pPr algn="l" eaLnBrk="1" fontAlgn="auto" hangingPunct="1">
              <a:defRPr/>
            </a:pPr>
            <a:endParaRPr lang="en-US" sz="2000" dirty="0">
              <a:solidFill>
                <a:schemeClr val="bg1"/>
              </a:solidFill>
              <a:effectLst/>
            </a:endParaRPr>
          </a:p>
          <a:p>
            <a:pPr marL="342900" indent="-342900" algn="l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effectLst/>
              </a:rPr>
              <a:t>11/2017 – GIS coordinator authorizes GIS simulation ONLY – no access to city’s GIS systems or data, but can use the schema</a:t>
            </a:r>
          </a:p>
        </p:txBody>
      </p:sp>
    </p:spTree>
    <p:extLst>
      <p:ext uri="{BB962C8B-B14F-4D97-AF65-F5344CB8AC3E}">
        <p14:creationId xmlns:p14="http://schemas.microsoft.com/office/powerpoint/2010/main" val="170909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</TotalTime>
  <Words>668</Words>
  <Application>Microsoft Macintosh PowerPoint</Application>
  <PresentationFormat>On-screen Show (4:3)</PresentationFormat>
  <Paragraphs>91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The Development of a Geographic Information System Data Model for the city of Apache Junction</vt:lpstr>
      <vt:lpstr>Advisor and Committee Members</vt:lpstr>
      <vt:lpstr>Objectives and Goals</vt:lpstr>
      <vt:lpstr>Geographic Information System Technology</vt:lpstr>
      <vt:lpstr>GIS Terminology - 2</vt:lpstr>
      <vt:lpstr>Conceptual Data Model</vt:lpstr>
      <vt:lpstr>Logical Data Model</vt:lpstr>
      <vt:lpstr>Problem Statement</vt:lpstr>
      <vt:lpstr>Background</vt:lpstr>
      <vt:lpstr>The plan: simulate model without real data</vt:lpstr>
      <vt:lpstr>First Step: Gather business functions</vt:lpstr>
      <vt:lpstr>Second Step: Identify GIS Objects from Business Functions  </vt:lpstr>
      <vt:lpstr>Third Step: Create Logical Schema  </vt:lpstr>
      <vt:lpstr>Implementation Using Enterprise Architect</vt:lpstr>
      <vt:lpstr>Results: Schema Before... and After</vt:lpstr>
      <vt:lpstr>Highlights: Administrative Areas</vt:lpstr>
      <vt:lpstr>Highlights: Base Maps</vt:lpstr>
      <vt:lpstr>Highlights: Land Usage (Parcel Fabric)</vt:lpstr>
      <vt:lpstr>Highlights: Transportation (Network)</vt:lpstr>
      <vt:lpstr>Highlights: Utility (Network)</vt:lpstr>
      <vt:lpstr>Question and Answer Period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Development of a Geographic Information System for the city of Apache Junction</dc:title>
  <dc:creator>John Bonifas</dc:creator>
  <cp:lastModifiedBy>John Bonifas</cp:lastModifiedBy>
  <cp:revision>75</cp:revision>
  <dcterms:created xsi:type="dcterms:W3CDTF">2018-12-03T21:45:38Z</dcterms:created>
  <dcterms:modified xsi:type="dcterms:W3CDTF">2019-02-05T19:56:28Z</dcterms:modified>
</cp:coreProperties>
</file>